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74" r:id="rId4"/>
    <p:sldId id="258" r:id="rId5"/>
    <p:sldId id="259" r:id="rId6"/>
    <p:sldId id="265" r:id="rId7"/>
    <p:sldId id="275" r:id="rId8"/>
    <p:sldId id="260" r:id="rId9"/>
    <p:sldId id="281" r:id="rId10"/>
    <p:sldId id="267" r:id="rId11"/>
    <p:sldId id="261" r:id="rId12"/>
    <p:sldId id="273" r:id="rId13"/>
    <p:sldId id="276" r:id="rId14"/>
    <p:sldId id="277" r:id="rId15"/>
    <p:sldId id="278" r:id="rId16"/>
    <p:sldId id="280" r:id="rId17"/>
    <p:sldId id="282" r:id="rId18"/>
    <p:sldId id="286" r:id="rId19"/>
    <p:sldId id="287" r:id="rId20"/>
    <p:sldId id="288" r:id="rId21"/>
    <p:sldId id="270" r:id="rId22"/>
    <p:sldId id="271" r:id="rId23"/>
    <p:sldId id="285" r:id="rId24"/>
    <p:sldId id="269" r:id="rId25"/>
    <p:sldId id="283" r:id="rId26"/>
    <p:sldId id="284" r:id="rId27"/>
    <p:sldId id="272" r:id="rId28"/>
    <p:sldId id="268" r:id="rId29"/>
    <p:sldId id="263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4D3415-8BFF-42D5-8FDB-C268227DE4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E71BBF-0B73-480E-AF53-821690D4438D}" type="datetimeFigureOut">
              <a:rPr lang="el-GR" smtClean="0"/>
              <a:pPr/>
              <a:t>20/11/2008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C5F1D9-7C9A-452E-BA25-EDB27D63778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7176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EURIPOS Project: </a:t>
            </a:r>
            <a:r>
              <a:rPr lang="en-US" b="1" dirty="0" smtClean="0">
                <a:solidFill>
                  <a:srgbClr val="FF0000"/>
                </a:solidFill>
              </a:rPr>
              <a:t>Eu</a:t>
            </a:r>
            <a:r>
              <a:rPr lang="en-US" b="1" dirty="0" smtClean="0"/>
              <a:t>ropean </a:t>
            </a:r>
            <a:r>
              <a:rPr lang="en-US" b="1" dirty="0" smtClean="0">
                <a:solidFill>
                  <a:srgbClr val="FF0000"/>
                </a:solidFill>
              </a:rPr>
              <a:t>R</a:t>
            </a:r>
            <a:r>
              <a:rPr lang="en-US" b="1" dirty="0" smtClean="0"/>
              <a:t>esearch Network of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b="1" dirty="0" smtClean="0"/>
              <a:t>onospheric and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/>
              <a:t>lasmaspheric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 smtClean="0"/>
              <a:t>bservation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b="1" dirty="0" smtClean="0"/>
              <a:t>ystems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86684"/>
            <a:ext cx="7772400" cy="1199704"/>
          </a:xfrm>
        </p:spPr>
        <p:txBody>
          <a:bodyPr/>
          <a:lstStyle/>
          <a:p>
            <a:r>
              <a:rPr lang="en-US" dirty="0" smtClean="0"/>
              <a:t>Anna Belehaki</a:t>
            </a:r>
            <a:endParaRPr lang="el-GR" dirty="0" smtClean="0"/>
          </a:p>
          <a:p>
            <a:r>
              <a:rPr lang="en-US" dirty="0" smtClean="0"/>
              <a:t>National Observatory of Athens, Greece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6417254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Fifth European Space Weather Week, Brussels, 17-21 November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12875"/>
            <a:ext cx="6738937" cy="486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1850" y="4086225"/>
            <a:ext cx="319722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7" name="Line 9"/>
          <p:cNvSpPr>
            <a:spLocks noChangeShapeType="1"/>
          </p:cNvSpPr>
          <p:nvPr/>
        </p:nvSpPr>
        <p:spPr bwMode="auto">
          <a:xfrm>
            <a:off x="5653088" y="3787775"/>
            <a:ext cx="1439862" cy="7207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DIAS </a:t>
            </a:r>
            <a:r>
              <a:rPr lang="en-US" dirty="0" err="1" smtClean="0"/>
              <a:t>ionograms</a:t>
            </a:r>
            <a:r>
              <a:rPr lang="en-US" dirty="0" smtClean="0"/>
              <a:t>: the top product</a:t>
            </a:r>
            <a:endParaRPr lang="el-GR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7643834" y="3357562"/>
            <a:ext cx="511168" cy="78581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2330" y="2285992"/>
            <a:ext cx="2071670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Parameters in ASCII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dias_station_choo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60523"/>
            <a:ext cx="7993062" cy="518318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dirty="0" smtClean="0"/>
              <a:t>Existing DIAS network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dias_station_choos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60523"/>
            <a:ext cx="7993062" cy="518318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 proposal for the </a:t>
            </a:r>
            <a:r>
              <a:rPr lang="en-US" dirty="0" smtClean="0"/>
              <a:t>expanded </a:t>
            </a:r>
            <a:r>
              <a:rPr lang="en-US" dirty="0" smtClean="0"/>
              <a:t>EURIPOS network</a:t>
            </a:r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6072198" y="2500306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643306" y="4143380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5286380" y="5929330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5857884" y="4572008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6858016" y="5072074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8286776" y="6000768"/>
            <a:ext cx="357190" cy="50006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14346" y="1285860"/>
            <a:ext cx="9358346" cy="472143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	“Short-term </a:t>
            </a:r>
            <a:r>
              <a:rPr lang="en-US" sz="2400" dirty="0" smtClean="0"/>
              <a:t>(1–24 h in advance) ionospheric F2-layer forecast is still an unsolved and very challenging </a:t>
            </a:r>
            <a:r>
              <a:rPr lang="en-US" sz="2400" dirty="0" smtClean="0"/>
              <a:t>problem …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The </a:t>
            </a:r>
            <a:r>
              <a:rPr lang="en-US" sz="2400" dirty="0" smtClean="0"/>
              <a:t>problem is in intensity of each particular process contributing to a particular ionospheric storm formation. The Earth’s upper atmosphere is an open system with many uncontrolled inputs forcing it both from </a:t>
            </a:r>
            <a:r>
              <a:rPr lang="en-US" sz="2400" b="1" dirty="0" smtClean="0"/>
              <a:t>above</a:t>
            </a:r>
            <a:r>
              <a:rPr lang="en-US" sz="2400" dirty="0" smtClean="0"/>
              <a:t> and </a:t>
            </a:r>
            <a:r>
              <a:rPr lang="en-US" sz="2400" b="1" dirty="0" smtClean="0"/>
              <a:t>below</a:t>
            </a:r>
            <a:r>
              <a:rPr lang="en-US" sz="2400" dirty="0" smtClean="0"/>
              <a:t>. If solar EUV radiation, </a:t>
            </a:r>
            <a:r>
              <a:rPr lang="en-US" sz="2400" dirty="0" err="1" smtClean="0"/>
              <a:t>magnetospheric</a:t>
            </a:r>
            <a:r>
              <a:rPr lang="en-US" sz="2400" dirty="0" smtClean="0"/>
              <a:t> electric fields, particle precipitation (impact from above) can be controlled to some extent, the intensity of internal gravity waves, dynamo and </a:t>
            </a:r>
            <a:r>
              <a:rPr lang="en-US" sz="2400" dirty="0" err="1" smtClean="0"/>
              <a:t>tropospheric</a:t>
            </a:r>
            <a:r>
              <a:rPr lang="en-US" sz="2400" dirty="0" smtClean="0"/>
              <a:t> electric fields, planetary waves (impact from below) are uncontrolled in principle</a:t>
            </a:r>
            <a:r>
              <a:rPr lang="en-US" sz="2400" dirty="0" smtClean="0"/>
              <a:t>.” 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problem of ionospheric prediction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621508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i="1" dirty="0" err="1" smtClean="0"/>
              <a:t>Mikhailov</a:t>
            </a:r>
            <a:r>
              <a:rPr lang="en-US" i="1" dirty="0" smtClean="0"/>
              <a:t> et al., 2007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492" y="285728"/>
            <a:ext cx="71176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1643050"/>
            <a:ext cx="15716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785918" y="357166"/>
            <a:ext cx="15716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SOLAR WIND KINETIC</a:t>
            </a:r>
          </a:p>
          <a:p>
            <a:r>
              <a:rPr lang="en-US" sz="1000" dirty="0" smtClean="0"/>
              <a:t>ENERGY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500042"/>
            <a:ext cx="15716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MAGNETOSPHERE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5357818" y="857232"/>
            <a:ext cx="157163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SOLAR WIND – MAGNETOSPHERE ENERGY SOURCE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428992" y="1171502"/>
            <a:ext cx="1071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ENERGY </a:t>
            </a:r>
          </a:p>
          <a:p>
            <a:r>
              <a:rPr lang="en-US" sz="1000" dirty="0" smtClean="0"/>
              <a:t>CONVERSION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2957452"/>
            <a:ext cx="157163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POLAR DISTURBANCE ZONE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628" y="4429132"/>
            <a:ext cx="228601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UPPER ATMOSPHERE </a:t>
            </a:r>
            <a:r>
              <a:rPr lang="en-US" sz="1000" dirty="0" smtClean="0">
                <a:solidFill>
                  <a:schemeClr val="bg1"/>
                </a:solidFill>
              </a:rPr>
              <a:t>(400 KM)       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3174" y="2143116"/>
            <a:ext cx="2286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SOLAR RADIATION </a:t>
            </a:r>
          </a:p>
          <a:p>
            <a:r>
              <a:rPr lang="en-US" sz="1000" dirty="0" smtClean="0"/>
              <a:t>ENERGY SOURCE     SW HEATING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3571876"/>
            <a:ext cx="157163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DIURNAL BULGE</a:t>
            </a:r>
            <a:endParaRPr lang="en-US" sz="1000" dirty="0"/>
          </a:p>
        </p:txBody>
      </p:sp>
      <p:sp>
        <p:nvSpPr>
          <p:cNvPr id="16" name="Rounded Rectangle 15"/>
          <p:cNvSpPr/>
          <p:nvPr/>
        </p:nvSpPr>
        <p:spPr>
          <a:xfrm>
            <a:off x="5429256" y="1428736"/>
            <a:ext cx="1500198" cy="500066"/>
          </a:xfrm>
          <a:prstGeom prst="roundRect">
            <a:avLst>
              <a:gd name="adj" fmla="val 405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PARTICLE AND ELECTRODYNAMIC HEATING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8992" y="4755261"/>
            <a:ext cx="5643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Solar </a:t>
            </a:r>
            <a:r>
              <a:rPr lang="en-US" dirty="0" smtClean="0">
                <a:latin typeface="Lucida Sans Unicode" pitchFamily="34" charset="0"/>
              </a:rPr>
              <a:t>wind kinetic energy is partly captured by the Earth’s magnetosphere via a </a:t>
            </a:r>
            <a:r>
              <a:rPr lang="en-US" dirty="0" err="1" smtClean="0">
                <a:latin typeface="Lucida Sans Unicode" pitchFamily="34" charset="0"/>
              </a:rPr>
              <a:t>magnetoplasmadynamic</a:t>
            </a:r>
            <a:r>
              <a:rPr lang="en-US" dirty="0" smtClean="0">
                <a:latin typeface="Lucida Sans Unicode" pitchFamily="34" charset="0"/>
              </a:rPr>
              <a:t> generator process. This way solar wind kinetic energy is transformed into electromagnetic energy and subsequently transferred to the polar region by electric currents and accelerated particles.</a:t>
            </a:r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85720" y="3643314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Heat </a:t>
            </a:r>
            <a:r>
              <a:rPr lang="en-US" dirty="0" smtClean="0">
                <a:latin typeface="Lucida Sans Unicode" pitchFamily="34" charset="0"/>
              </a:rPr>
              <a:t>sources </a:t>
            </a:r>
            <a:r>
              <a:rPr lang="en-US" dirty="0" smtClean="0">
                <a:latin typeface="Lucida Sans Unicode" pitchFamily="34" charset="0"/>
              </a:rPr>
              <a:t>of the upper atmosphere</a:t>
            </a:r>
            <a:r>
              <a:rPr lang="en-US" dirty="0" smtClean="0">
                <a:latin typeface="Lucida Sans Unicode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</a:rPr>
              <a:t>Solar </a:t>
            </a:r>
            <a:r>
              <a:rPr lang="en-US" dirty="0" smtClean="0">
                <a:latin typeface="Lucida Sans Unicode" pitchFamily="34" charset="0"/>
              </a:rPr>
              <a:t>radiation </a:t>
            </a:r>
            <a:endParaRPr lang="en-US" dirty="0" smtClean="0">
              <a:latin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Lucida Sans Unicode" pitchFamily="34" charset="0"/>
              </a:rPr>
              <a:t>S</a:t>
            </a:r>
            <a:r>
              <a:rPr lang="en-US" dirty="0" smtClean="0">
                <a:latin typeface="Lucida Sans Unicode" pitchFamily="34" charset="0"/>
              </a:rPr>
              <a:t>olar </a:t>
            </a:r>
            <a:r>
              <a:rPr lang="en-US" dirty="0" smtClean="0">
                <a:latin typeface="Lucida Sans Unicode" pitchFamily="34" charset="0"/>
              </a:rPr>
              <a:t>kinetic </a:t>
            </a:r>
            <a:r>
              <a:rPr lang="en-US" dirty="0" smtClean="0">
                <a:latin typeface="Lucida Sans Unicode" pitchFamily="34" charset="0"/>
              </a:rPr>
              <a:t>energy</a:t>
            </a:r>
          </a:p>
          <a:p>
            <a:r>
              <a:rPr lang="en-US" dirty="0" smtClean="0">
                <a:latin typeface="Lucida Sans Unicode" pitchFamily="34" charset="0"/>
              </a:rPr>
              <a:t> </a:t>
            </a:r>
            <a:r>
              <a:rPr lang="en-US" dirty="0" smtClean="0">
                <a:latin typeface="Lucida Sans Unicode" pitchFamily="34" charset="0"/>
              </a:rPr>
              <a:t>(G.W. </a:t>
            </a:r>
            <a:r>
              <a:rPr lang="en-US" dirty="0" err="1" smtClean="0">
                <a:latin typeface="Lucida Sans Unicode" pitchFamily="34" charset="0"/>
              </a:rPr>
              <a:t>Prölss</a:t>
            </a:r>
            <a:r>
              <a:rPr lang="en-US" dirty="0" smtClean="0">
                <a:latin typeface="Lucida Sans Unicode" pitchFamily="34" charset="0"/>
              </a:rPr>
              <a:t>, </a:t>
            </a:r>
            <a:r>
              <a:rPr lang="fr-FR" dirty="0" smtClean="0">
                <a:latin typeface="Lucida Sans Unicode" pitchFamily="34" charset="0"/>
              </a:rPr>
              <a:t>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3" descr="ionsuperposed_D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13"/>
            <a:ext cx="9066282" cy="63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Tsagouri</a:t>
            </a:r>
            <a:r>
              <a:rPr lang="en-US" dirty="0" smtClean="0"/>
              <a:t> and Belehaki,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Fig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6" y="214290"/>
            <a:ext cx="912461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29190" y="642939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Tsagouri</a:t>
            </a:r>
            <a:r>
              <a:rPr lang="en-US" dirty="0" smtClean="0"/>
              <a:t> and Belehaki,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394"/>
            <a:ext cx="8229600" cy="29478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Development of models based on </a:t>
            </a:r>
            <a:r>
              <a:rPr lang="en-US" dirty="0" err="1" smtClean="0"/>
              <a:t>bottomside</a:t>
            </a:r>
            <a:r>
              <a:rPr lang="en-US" dirty="0" smtClean="0"/>
              <a:t> electron density profiles</a:t>
            </a:r>
          </a:p>
          <a:p>
            <a:r>
              <a:rPr lang="en-US" dirty="0" smtClean="0"/>
              <a:t>Combination of model profilers with topside measurements</a:t>
            </a:r>
          </a:p>
          <a:p>
            <a:r>
              <a:rPr lang="en-US" dirty="0" smtClean="0"/>
              <a:t>Radio occultation measurements</a:t>
            </a:r>
          </a:p>
          <a:p>
            <a:r>
              <a:rPr lang="en-US" dirty="0" smtClean="0"/>
              <a:t>In situ measurements (IMAGE, Cluster)</a:t>
            </a:r>
          </a:p>
          <a:p>
            <a:r>
              <a:rPr lang="en-US" dirty="0" smtClean="0"/>
              <a:t>Physical models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Plasmaspheric</a:t>
            </a:r>
            <a:r>
              <a:rPr lang="en-US" dirty="0" smtClean="0"/>
              <a:t> specification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C:\Documents and Settings\Main User\My Documents\papers\ASR-Topside model\new figures\fig-0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85728"/>
            <a:ext cx="4572032" cy="5690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635795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Belehaki et al.,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Topside Sounder Model (TSM)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1520118"/>
            <a:ext cx="6810396" cy="4552088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4929190" y="621508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Kutiev</a:t>
            </a:r>
            <a:r>
              <a:rPr lang="en-US" dirty="0" smtClean="0"/>
              <a:t> et al, 2006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i="1" dirty="0" smtClean="0"/>
              <a:t>	</a:t>
            </a:r>
            <a:r>
              <a:rPr lang="en-GB" dirty="0" smtClean="0"/>
              <a:t>16 European academic institutes gathered together to develop </a:t>
            </a:r>
            <a:r>
              <a:rPr lang="en-GB" dirty="0" smtClean="0">
                <a:solidFill>
                  <a:srgbClr val="FF0000"/>
                </a:solidFill>
              </a:rPr>
              <a:t>a system for real-time monitoring, modelling and forecasting the complex ionosphere-</a:t>
            </a:r>
            <a:r>
              <a:rPr lang="en-GB" dirty="0" err="1" smtClean="0">
                <a:solidFill>
                  <a:srgbClr val="FF0000"/>
                </a:solidFill>
              </a:rPr>
              <a:t>plasmasphere</a:t>
            </a:r>
            <a:r>
              <a:rPr lang="en-GB" dirty="0" smtClean="0">
                <a:solidFill>
                  <a:srgbClr val="FF0000"/>
                </a:solidFill>
              </a:rPr>
              <a:t> system </a:t>
            </a:r>
            <a:r>
              <a:rPr lang="en-GB" dirty="0" smtClean="0"/>
              <a:t>providing new opportunities to researchers through:</a:t>
            </a:r>
            <a:endParaRPr lang="el-GR" dirty="0" smtClean="0"/>
          </a:p>
          <a:p>
            <a:pPr lvl="0"/>
            <a:r>
              <a:rPr lang="en-GB" dirty="0" smtClean="0"/>
              <a:t>wide and efficient access to the ground- and space-based facilities of the observational network,</a:t>
            </a:r>
            <a:endParaRPr lang="el-GR" dirty="0" smtClean="0"/>
          </a:p>
          <a:p>
            <a:pPr lvl="0"/>
            <a:r>
              <a:rPr lang="en-GB" dirty="0" smtClean="0"/>
              <a:t>access to standardized and validated observational data, and</a:t>
            </a:r>
            <a:endParaRPr lang="el-GR" dirty="0" smtClean="0"/>
          </a:p>
          <a:p>
            <a:pPr lvl="0"/>
            <a:r>
              <a:rPr lang="en-GB" dirty="0" smtClean="0"/>
              <a:t>development of e-services.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6165874" cy="5946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5286388"/>
            <a:ext cx="8715436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1800" dirty="0" smtClean="0"/>
              <a:t>A sample Ne profile, obtained on 05 February 1969. </a:t>
            </a:r>
            <a:r>
              <a:rPr lang="en-US" sz="1800" dirty="0" smtClean="0"/>
              <a:t>(</a:t>
            </a:r>
            <a:r>
              <a:rPr lang="en-US" sz="1800" i="1" dirty="0" err="1" smtClean="0"/>
              <a:t>Kutiev</a:t>
            </a:r>
            <a:r>
              <a:rPr lang="en-US" sz="1800" i="1" dirty="0" smtClean="0"/>
              <a:t> et al., ESWW5, Poster Session 4</a:t>
            </a:r>
            <a:r>
              <a:rPr lang="en-US" sz="1800" dirty="0" smtClean="0"/>
              <a:t>). 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071538" y="142852"/>
            <a:ext cx="6715140" cy="5149862"/>
            <a:chOff x="105613200" y="111594900"/>
            <a:chExt cx="4398440" cy="3714750"/>
          </a:xfrm>
        </p:grpSpPr>
        <p:sp>
          <p:nvSpPr>
            <p:cNvPr id="2051" name="Text Box 3"/>
            <p:cNvSpPr txBox="1">
              <a:spLocks noChangeArrowheads="1" noChangeShapeType="1"/>
            </p:cNvSpPr>
            <p:nvPr/>
          </p:nvSpPr>
          <p:spPr bwMode="auto">
            <a:xfrm>
              <a:off x="105613200" y="111594900"/>
              <a:ext cx="4398440" cy="3714750"/>
            </a:xfrm>
            <a:prstGeom prst="rect">
              <a:avLst/>
            </a:prstGeom>
            <a:noFill/>
            <a:ln w="25400" algn="in">
              <a:solidFill>
                <a:srgbClr val="9AA1A6"/>
              </a:solidFill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60825" y="111645700"/>
              <a:ext cx="4295775" cy="3606800"/>
            </a:xfrm>
            <a:prstGeom prst="rect">
              <a:avLst/>
            </a:prstGeom>
            <a:solidFill>
              <a:srgbClr val="F9F9F9"/>
            </a:solidFill>
            <a:ln w="222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89515"/>
            <a:ext cx="8229600" cy="2097071"/>
          </a:xfrm>
        </p:spPr>
        <p:txBody>
          <a:bodyPr>
            <a:noAutofit/>
          </a:bodyPr>
          <a:lstStyle/>
          <a:p>
            <a:r>
              <a:rPr lang="en-US" sz="1800" dirty="0" smtClean="0"/>
              <a:t>TSMP-assisted </a:t>
            </a:r>
            <a:r>
              <a:rPr lang="en-US" sz="1800" dirty="0" err="1" smtClean="0"/>
              <a:t>Digisonde</a:t>
            </a:r>
            <a:r>
              <a:rPr lang="en-US" sz="1800" dirty="0" smtClean="0"/>
              <a:t> profiles </a:t>
            </a:r>
            <a:r>
              <a:rPr lang="en-US" sz="1800" dirty="0" smtClean="0"/>
              <a:t>(red)</a:t>
            </a:r>
          </a:p>
          <a:p>
            <a:r>
              <a:rPr lang="en-US" sz="1800" dirty="0" smtClean="0"/>
              <a:t>Profiles </a:t>
            </a:r>
            <a:r>
              <a:rPr lang="en-US" sz="1800" dirty="0" smtClean="0"/>
              <a:t>calculated by using TSM parameters </a:t>
            </a:r>
            <a:r>
              <a:rPr lang="en-US" sz="1800" dirty="0" smtClean="0"/>
              <a:t>(blue)</a:t>
            </a:r>
          </a:p>
          <a:p>
            <a:r>
              <a:rPr lang="en-US" sz="1800" dirty="0" smtClean="0"/>
              <a:t>CHAMP-based </a:t>
            </a:r>
            <a:r>
              <a:rPr lang="en-US" sz="1800" dirty="0" smtClean="0"/>
              <a:t>reconstruction (</a:t>
            </a:r>
            <a:r>
              <a:rPr lang="en-US" sz="1800" dirty="0" err="1" smtClean="0"/>
              <a:t>Heise</a:t>
            </a:r>
            <a:r>
              <a:rPr lang="en-US" sz="1800" dirty="0" smtClean="0"/>
              <a:t> et al., 2002) </a:t>
            </a:r>
            <a:r>
              <a:rPr lang="en-US" sz="1800" dirty="0" smtClean="0"/>
              <a:t>p</a:t>
            </a:r>
            <a:r>
              <a:rPr lang="en-US" sz="1800" dirty="0" smtClean="0"/>
              <a:t>rofiles (green) 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09538" y="285728"/>
            <a:ext cx="9034462" cy="3984625"/>
            <a:chOff x="105624720" y="106384725"/>
            <a:chExt cx="9034782" cy="3848100"/>
          </a:xfrm>
        </p:grpSpPr>
        <p:sp>
          <p:nvSpPr>
            <p:cNvPr id="3075" name="Text Box 3"/>
            <p:cNvSpPr txBox="1">
              <a:spLocks noChangeArrowheads="1" noChangeShapeType="1"/>
            </p:cNvSpPr>
            <p:nvPr/>
          </p:nvSpPr>
          <p:spPr bwMode="auto">
            <a:xfrm>
              <a:off x="105624720" y="106387002"/>
              <a:ext cx="4293780" cy="3845823"/>
            </a:xfrm>
            <a:prstGeom prst="rect">
              <a:avLst/>
            </a:prstGeom>
            <a:solidFill>
              <a:srgbClr val="F9F9F9"/>
            </a:solidFill>
            <a:ln w="34925" algn="in">
              <a:solidFill>
                <a:srgbClr val="9AA1A6"/>
              </a:solidFill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434040"/>
                </a:solidFill>
                <a:effectLst/>
                <a:latin typeface="Tw Cen MT Condensed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434040"/>
                  </a:solidFill>
                  <a:effectLst/>
                  <a:latin typeface="Tw Cen MT Condensed" pitchFamily="34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796440" y="106450494"/>
              <a:ext cx="3960135" cy="3717095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sp>
          <p:nvSpPr>
            <p:cNvPr id="3077" name="Text Box 5"/>
            <p:cNvSpPr txBox="1">
              <a:spLocks noChangeArrowheads="1" noChangeShapeType="1"/>
            </p:cNvSpPr>
            <p:nvPr/>
          </p:nvSpPr>
          <p:spPr bwMode="auto">
            <a:xfrm>
              <a:off x="110365722" y="106384725"/>
              <a:ext cx="4293780" cy="3845823"/>
            </a:xfrm>
            <a:prstGeom prst="rect">
              <a:avLst/>
            </a:prstGeom>
            <a:solidFill>
              <a:srgbClr val="F9F9F9"/>
            </a:solidFill>
            <a:ln w="34925" algn="in">
              <a:solidFill>
                <a:srgbClr val="9AA1A6"/>
              </a:solidFill>
              <a:miter lim="800000"/>
              <a:headEnd/>
              <a:tailEnd/>
            </a:ln>
            <a:effectLst/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434040"/>
                </a:solidFill>
                <a:effectLst/>
                <a:latin typeface="Tw Cen MT Condensed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smtClean="0">
                  <a:ln>
                    <a:noFill/>
                  </a:ln>
                  <a:solidFill>
                    <a:srgbClr val="434040"/>
                  </a:solidFill>
                  <a:effectLst/>
                  <a:latin typeface="Tw Cen MT Condensed" pitchFamily="34" charset="0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0546244" y="106451400"/>
              <a:ext cx="3943350" cy="37147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819" name="Picture 3" descr="RPI-Plasmagram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sp>
          <p:nvSpPr>
            <p:cNvPr id="34820" name="Text Box 4"/>
            <p:cNvSpPr txBox="1">
              <a:spLocks noChangeArrowheads="1"/>
            </p:cNvSpPr>
            <p:nvPr/>
          </p:nvSpPr>
          <p:spPr bwMode="auto">
            <a:xfrm>
              <a:off x="2928" y="2112"/>
              <a:ext cx="19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latin typeface="Times New Roman" pitchFamily="18" charset="0"/>
                </a:rPr>
                <a:t>field-guided echoes</a:t>
              </a:r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 flipH="1" flipV="1">
              <a:off x="3264" y="1728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 flipV="1">
              <a:off x="3456" y="1152"/>
              <a:ext cx="28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23" name="Line 7"/>
            <p:cNvSpPr>
              <a:spLocks noChangeShapeType="1"/>
            </p:cNvSpPr>
            <p:nvPr/>
          </p:nvSpPr>
          <p:spPr bwMode="auto">
            <a:xfrm>
              <a:off x="3456" y="2448"/>
              <a:ext cx="2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with RPI </a:t>
            </a:r>
            <a:r>
              <a:rPr lang="en-US" dirty="0" err="1" smtClean="0"/>
              <a:t>plasmagrams</a:t>
            </a:r>
            <a:endParaRPr lang="en-US" dirty="0"/>
          </a:p>
        </p:txBody>
      </p:sp>
      <p:pic>
        <p:nvPicPr>
          <p:cNvPr id="4" name="Picture 3" descr="RPI_IRI_Mod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24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43636" y="6488692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Courtesy, </a:t>
            </a:r>
            <a:r>
              <a:rPr lang="en-US" i="1" dirty="0" err="1" smtClean="0"/>
              <a:t>Bodo</a:t>
            </a:r>
            <a:r>
              <a:rPr lang="en-US" i="1" dirty="0" smtClean="0"/>
              <a:t> </a:t>
            </a:r>
            <a:r>
              <a:rPr lang="en-US" i="1" dirty="0" err="1" smtClean="0"/>
              <a:t>Reinisch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ARTIST 5: Profile </a:t>
            </a:r>
            <a:r>
              <a:rPr lang="en-US" dirty="0" smtClean="0"/>
              <a:t>Error Boundaries</a:t>
            </a:r>
            <a:endParaRPr lang="en-US" dirty="0"/>
          </a:p>
        </p:txBody>
      </p:sp>
      <p:pic>
        <p:nvPicPr>
          <p:cNvPr id="4" name="Picture 3" descr="Fig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363686"/>
            <a:ext cx="8915400" cy="549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foF2 Error Bars</a:t>
            </a:r>
          </a:p>
        </p:txBody>
      </p:sp>
      <p:pic>
        <p:nvPicPr>
          <p:cNvPr id="69636" name="Picture 4" descr="ErrorBounds-Q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371600"/>
            <a:ext cx="5334000" cy="4856163"/>
          </a:xfrm>
          <a:prstGeom prst="rect">
            <a:avLst/>
          </a:prstGeom>
          <a:noFill/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85720" y="2514600"/>
            <a:ext cx="2228880" cy="1477328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~ 250,000 manually scaled </a:t>
            </a:r>
            <a:r>
              <a:rPr lang="en-US" dirty="0" err="1">
                <a:solidFill>
                  <a:schemeClr val="bg1"/>
                </a:solidFill>
              </a:rPr>
              <a:t>ionograms</a:t>
            </a:r>
            <a:r>
              <a:rPr lang="en-US" dirty="0">
                <a:solidFill>
                  <a:schemeClr val="bg1"/>
                </a:solidFill>
              </a:rPr>
              <a:t> used to obtain error </a:t>
            </a:r>
            <a:r>
              <a:rPr lang="en-US" dirty="0" smtClean="0">
                <a:solidFill>
                  <a:schemeClr val="bg1"/>
                </a:solidFill>
              </a:rPr>
              <a:t>histograms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783196" y="6345816"/>
            <a:ext cx="35750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details: </a:t>
            </a:r>
            <a:r>
              <a:rPr lang="en-US" dirty="0" err="1">
                <a:solidFill>
                  <a:schemeClr val="bg1"/>
                </a:solidFill>
              </a:rPr>
              <a:t>Galkin</a:t>
            </a:r>
            <a:r>
              <a:rPr lang="en-US" dirty="0">
                <a:solidFill>
                  <a:schemeClr val="bg1"/>
                </a:solidFill>
              </a:rPr>
              <a:t> et al.,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P7-v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7513" y="0"/>
            <a:ext cx="62363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29058" y="5715016"/>
            <a:ext cx="1500198" cy="6429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External Resources</a:t>
            </a:r>
          </a:p>
          <a:p>
            <a:pPr algn="ctr"/>
            <a:r>
              <a:rPr lang="en-US" sz="1000" dirty="0" smtClean="0"/>
              <a:t>ACE, IMAGE, EISCAT, WDC and RWC indices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aim of the forum is: </a:t>
            </a:r>
          </a:p>
          <a:p>
            <a:r>
              <a:rPr lang="en-US" dirty="0" smtClean="0"/>
              <a:t>to promote EURIPOS concept and </a:t>
            </a:r>
          </a:p>
          <a:p>
            <a:r>
              <a:rPr lang="en-US" dirty="0" smtClean="0"/>
              <a:t>to exchange ideas with the research community for new methods, models and monitoring facilities that can be integrated to EURIPOS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Your active participation is welcome!</a:t>
            </a:r>
            <a:endParaRPr lang="el-G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EURIPOS forum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EGU Vienna 19-24 April 2009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ST12 EURIPOS: Observing and modeling the Earth’s ionosphere and </a:t>
            </a:r>
            <a:r>
              <a:rPr lang="en-US" dirty="0" err="1" smtClean="0"/>
              <a:t>plasmasphere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Conveners: Anna Belehaki, Bruno </a:t>
            </a:r>
            <a:r>
              <a:rPr lang="en-US" dirty="0" err="1" smtClean="0"/>
              <a:t>Zolesi</a:t>
            </a:r>
            <a:r>
              <a:rPr lang="en-US" dirty="0" smtClean="0"/>
              <a:t> and Pierre </a:t>
            </a:r>
            <a:r>
              <a:rPr lang="en-US" dirty="0" err="1" smtClean="0"/>
              <a:t>Briole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Deadline</a:t>
            </a:r>
            <a:r>
              <a:rPr lang="en-US" dirty="0" smtClean="0"/>
              <a:t> for abstracts submission: </a:t>
            </a:r>
          </a:p>
          <a:p>
            <a:pPr algn="ctr">
              <a:buNone/>
            </a:pPr>
            <a:r>
              <a:rPr lang="en-US" u="sng" dirty="0" smtClean="0"/>
              <a:t>17 January 2009</a:t>
            </a:r>
            <a:endParaRPr lang="el-GR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EURIPOS session in EGU 2009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ain User\My Documents\papers\ESWW2008\brochure\ARcView151008_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428604"/>
            <a:ext cx="9155797" cy="642942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643174" y="4643446"/>
            <a:ext cx="857256" cy="7143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INTA</a:t>
            </a:r>
            <a:endParaRPr lang="en-US" sz="1400" dirty="0"/>
          </a:p>
        </p:txBody>
      </p:sp>
      <p:sp>
        <p:nvSpPr>
          <p:cNvPr id="7" name="Oval 6"/>
          <p:cNvSpPr/>
          <p:nvPr/>
        </p:nvSpPr>
        <p:spPr>
          <a:xfrm>
            <a:off x="3286116" y="4357694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URL</a:t>
            </a:r>
            <a:endParaRPr lang="en-US" sz="1400" dirty="0"/>
          </a:p>
        </p:txBody>
      </p:sp>
      <p:sp>
        <p:nvSpPr>
          <p:cNvPr id="8" name="Oval 7"/>
          <p:cNvSpPr/>
          <p:nvPr/>
        </p:nvSpPr>
        <p:spPr>
          <a:xfrm>
            <a:off x="5500694" y="2714620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INTA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>
          <a:xfrm>
            <a:off x="5572132" y="3429000"/>
            <a:ext cx="1000132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GGKI</a:t>
            </a:r>
            <a:endParaRPr lang="en-US" sz="1400" dirty="0"/>
          </a:p>
        </p:txBody>
      </p:sp>
      <p:sp>
        <p:nvSpPr>
          <p:cNvPr id="10" name="Oval 9"/>
          <p:cNvSpPr/>
          <p:nvPr/>
        </p:nvSpPr>
        <p:spPr>
          <a:xfrm>
            <a:off x="2786050" y="264318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RAL</a:t>
            </a:r>
            <a:endParaRPr lang="en-US" sz="1400" dirty="0"/>
          </a:p>
        </p:txBody>
      </p:sp>
      <p:sp>
        <p:nvSpPr>
          <p:cNvPr id="12" name="Oval 11"/>
          <p:cNvSpPr/>
          <p:nvPr/>
        </p:nvSpPr>
        <p:spPr>
          <a:xfrm>
            <a:off x="4786314" y="264318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SRC</a:t>
            </a:r>
            <a:endParaRPr lang="en-US" sz="1400" dirty="0"/>
          </a:p>
        </p:txBody>
      </p:sp>
      <p:sp>
        <p:nvSpPr>
          <p:cNvPr id="13" name="Oval 12"/>
          <p:cNvSpPr/>
          <p:nvPr/>
        </p:nvSpPr>
        <p:spPr>
          <a:xfrm>
            <a:off x="4643438" y="3357562"/>
            <a:ext cx="1000132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IAP-P</a:t>
            </a:r>
            <a:endParaRPr lang="en-US" sz="1400" dirty="0"/>
          </a:p>
        </p:txBody>
      </p:sp>
      <p:sp>
        <p:nvSpPr>
          <p:cNvPr id="14" name="Oval 13"/>
          <p:cNvSpPr/>
          <p:nvPr/>
        </p:nvSpPr>
        <p:spPr>
          <a:xfrm>
            <a:off x="6357950" y="407194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BAS</a:t>
            </a:r>
            <a:endParaRPr lang="en-US" sz="1400" dirty="0"/>
          </a:p>
        </p:txBody>
      </p:sp>
      <p:sp>
        <p:nvSpPr>
          <p:cNvPr id="15" name="Oval 14"/>
          <p:cNvSpPr/>
          <p:nvPr/>
        </p:nvSpPr>
        <p:spPr>
          <a:xfrm>
            <a:off x="3428992" y="3571876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ENS</a:t>
            </a:r>
            <a:endParaRPr lang="en-US" sz="1400" dirty="0"/>
          </a:p>
        </p:txBody>
      </p:sp>
      <p:sp>
        <p:nvSpPr>
          <p:cNvPr id="16" name="Oval 15"/>
          <p:cNvSpPr/>
          <p:nvPr/>
        </p:nvSpPr>
        <p:spPr>
          <a:xfrm>
            <a:off x="7429520" y="4857760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</a:t>
            </a:r>
            <a:endParaRPr lang="en-US" sz="1400" dirty="0"/>
          </a:p>
        </p:txBody>
      </p:sp>
      <p:sp>
        <p:nvSpPr>
          <p:cNvPr id="17" name="Oval 16"/>
          <p:cNvSpPr/>
          <p:nvPr/>
        </p:nvSpPr>
        <p:spPr>
          <a:xfrm>
            <a:off x="6429388" y="4929198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NOA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891078" y="4000504"/>
            <a:ext cx="96680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INGV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>
            <a:off x="6286512" y="2786058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INTA</a:t>
            </a:r>
            <a:endParaRPr lang="en-US" sz="1400" dirty="0"/>
          </a:p>
        </p:txBody>
      </p:sp>
      <p:sp>
        <p:nvSpPr>
          <p:cNvPr id="20" name="Oval 19"/>
          <p:cNvSpPr/>
          <p:nvPr/>
        </p:nvSpPr>
        <p:spPr>
          <a:xfrm>
            <a:off x="4071934" y="2500306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IAP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5857884" y="458153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UOA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4143372" y="371475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BKG</a:t>
            </a:r>
            <a:endParaRPr lang="en-US" sz="1400" dirty="0"/>
          </a:p>
        </p:txBody>
      </p:sp>
      <p:sp>
        <p:nvSpPr>
          <p:cNvPr id="23" name="Oval 22"/>
          <p:cNvSpPr/>
          <p:nvPr/>
        </p:nvSpPr>
        <p:spPr>
          <a:xfrm>
            <a:off x="3357554" y="3000372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RMI</a:t>
            </a:r>
            <a:endParaRPr lang="en-US" sz="1400" dirty="0"/>
          </a:p>
        </p:txBody>
      </p:sp>
      <p:sp>
        <p:nvSpPr>
          <p:cNvPr id="11" name="Oval 10"/>
          <p:cNvSpPr/>
          <p:nvPr/>
        </p:nvSpPr>
        <p:spPr>
          <a:xfrm>
            <a:off x="4071934" y="3071810"/>
            <a:ext cx="857256" cy="71438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DLR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en-US" dirty="0" smtClean="0"/>
              <a:t>EURIPOS Group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5357818" y="1000108"/>
            <a:ext cx="1143008" cy="714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EISCAT</a:t>
            </a:r>
            <a:endParaRPr lang="en-US" sz="1400" dirty="0"/>
          </a:p>
        </p:txBody>
      </p:sp>
      <p:sp>
        <p:nvSpPr>
          <p:cNvPr id="25" name="Oval 24"/>
          <p:cNvSpPr/>
          <p:nvPr/>
        </p:nvSpPr>
        <p:spPr>
          <a:xfrm>
            <a:off x="6715140" y="1357298"/>
            <a:ext cx="857256" cy="71438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SGO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1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552767"/>
            <a:ext cx="8229600" cy="9475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Ground-based ionospheric stations</a:t>
            </a:r>
          </a:p>
          <a:p>
            <a:r>
              <a:rPr lang="en-US" dirty="0" smtClean="0"/>
              <a:t>Ground and space-based GNSS receivers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EURIPOS observational facilities</a:t>
            </a:r>
            <a:endParaRPr lang="el-GR" dirty="0"/>
          </a:p>
        </p:txBody>
      </p:sp>
      <p:pic>
        <p:nvPicPr>
          <p:cNvPr id="5" name="Picture 2" descr="EURIPO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9" y="2525435"/>
            <a:ext cx="5643571" cy="43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57158" y="2428868"/>
            <a:ext cx="3143272" cy="33575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from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space missions: solar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wind, ionosphere, plasmasphere, magnetosphere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EURIPOS background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57422" y="2285992"/>
            <a:ext cx="3643338" cy="32147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DIAS system: a European network of ionospheric sounders that provides HF propagation characteristics and ionospheric storm forecasts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57884" y="4000504"/>
            <a:ext cx="2786082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SWACI system: </a:t>
            </a:r>
            <a:r>
              <a:rPr lang="en-US" dirty="0" err="1" smtClean="0"/>
              <a:t>nowcasts</a:t>
            </a:r>
            <a:r>
              <a:rPr lang="en-US" dirty="0" smtClean="0"/>
              <a:t> ionospheric conditions based on ground and space based GNSS data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1500174"/>
            <a:ext cx="3214710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http://dias.space.noa.gr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 rot="16200000" flipH="1">
            <a:off x="2476720" y="1785927"/>
            <a:ext cx="690098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86512" y="3059668"/>
            <a:ext cx="271464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http://w3swaci.dlr.de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7358082" y="3500438"/>
            <a:ext cx="64294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EURIPOS foreground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357422" y="2285992"/>
            <a:ext cx="3643338" cy="32147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DIAS system: a European network of ionospheric sounders that provides HF propagation characteristics and ionospheric storm forecasts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57884" y="4000504"/>
            <a:ext cx="2786082" cy="26432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SWACI system: </a:t>
            </a:r>
            <a:r>
              <a:rPr lang="en-US" dirty="0" err="1" smtClean="0"/>
              <a:t>nowcasts</a:t>
            </a:r>
            <a:r>
              <a:rPr lang="en-US" dirty="0" smtClean="0"/>
              <a:t> ionospheric conditions based on ground and space based GNSS data</a:t>
            </a:r>
          </a:p>
        </p:txBody>
      </p:sp>
      <p:sp>
        <p:nvSpPr>
          <p:cNvPr id="7" name="Oval 6"/>
          <p:cNvSpPr/>
          <p:nvPr/>
        </p:nvSpPr>
        <p:spPr>
          <a:xfrm>
            <a:off x="1571604" y="1285860"/>
            <a:ext cx="1500198" cy="13573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ISIS data base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929322" y="1643050"/>
            <a:ext cx="1500198" cy="142876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mission (RPI)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29124" y="1142984"/>
            <a:ext cx="1143008" cy="10001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ACE at L1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7429520" y="2714620"/>
            <a:ext cx="1571636" cy="135732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CHAMP mission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2928934"/>
            <a:ext cx="2285984" cy="185738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latitude ionospheric observations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928662" y="5072074"/>
            <a:ext cx="2571768" cy="178592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Mediterranean ionospheric sounders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500166" y="2571744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3143240" y="1428736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643306" y="5643578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929190" y="1928802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29322" y="3071810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4929190" y="5214950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71604" y="4429132"/>
            <a:ext cx="1285884" cy="71438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GNSS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714614" y="2214556"/>
            <a:ext cx="642941" cy="5000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546479" y="3041168"/>
            <a:ext cx="198775" cy="2911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71670" y="3786190"/>
            <a:ext cx="571504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14612" y="4500571"/>
            <a:ext cx="285752" cy="2143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000364" y="5143512"/>
            <a:ext cx="428628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5" idx="0"/>
          </p:cNvCxnSpPr>
          <p:nvPr/>
        </p:nvCxnSpPr>
        <p:spPr>
          <a:xfrm rot="16200000" flipH="1">
            <a:off x="4000496" y="5357826"/>
            <a:ext cx="428628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4896163" y="4890786"/>
            <a:ext cx="500066" cy="4340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643570" y="3429000"/>
            <a:ext cx="571504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4857752" y="2357430"/>
            <a:ext cx="428628" cy="28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3607587" y="2107396"/>
            <a:ext cx="500067" cy="14287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4357686" y="2000241"/>
            <a:ext cx="571505" cy="428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00694" y="2714620"/>
            <a:ext cx="857256" cy="3571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608115" y="3893347"/>
            <a:ext cx="571504" cy="357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572132" y="4357694"/>
            <a:ext cx="714380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142875" y="642918"/>
            <a:ext cx="8715375" cy="5539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714625" y="282575"/>
            <a:ext cx="3571875" cy="6461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EURIPOS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Implementation Plan</a:t>
            </a:r>
            <a:endParaRPr lang="el-GR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3" y="1071563"/>
            <a:ext cx="2428875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Coordination of </a:t>
            </a:r>
            <a:r>
              <a:rPr lang="en-US" dirty="0" smtClean="0"/>
              <a:t>Stakeholders Network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63" y="1071563"/>
            <a:ext cx="2357437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Models and algorithms for the development of </a:t>
            </a:r>
            <a:r>
              <a:rPr lang="en-US" dirty="0" smtClean="0"/>
              <a:t>new research products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15063" y="1071546"/>
            <a:ext cx="2357437" cy="6463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Dissemination and </a:t>
            </a:r>
            <a:r>
              <a:rPr lang="en-US" dirty="0" smtClean="0"/>
              <a:t>Exploitation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63" y="3059668"/>
            <a:ext cx="2357437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EURIPOS </a:t>
            </a:r>
            <a:r>
              <a:rPr lang="en-US" i="1" dirty="0" err="1" smtClean="0"/>
              <a:t>testbed</a:t>
            </a:r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7563" y="4211429"/>
            <a:ext cx="2357437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Experiments and special campaigns</a:t>
            </a:r>
            <a:endParaRPr lang="el-GR" sz="1400" i="1" u="sng" dirty="0"/>
          </a:p>
        </p:txBody>
      </p:sp>
      <p:cxnSp>
        <p:nvCxnSpPr>
          <p:cNvPr id="26" name="Shape 25"/>
          <p:cNvCxnSpPr>
            <a:stCxn id="20" idx="2"/>
            <a:endCxn id="23" idx="1"/>
          </p:cNvCxnSpPr>
          <p:nvPr/>
        </p:nvCxnSpPr>
        <p:spPr>
          <a:xfrm rot="16200000" flipH="1">
            <a:off x="1911312" y="1798082"/>
            <a:ext cx="1249441" cy="1643062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hape 27"/>
          <p:cNvCxnSpPr>
            <a:stCxn id="23" idx="3"/>
            <a:endCxn id="22" idx="2"/>
          </p:cNvCxnSpPr>
          <p:nvPr/>
        </p:nvCxnSpPr>
        <p:spPr>
          <a:xfrm flipV="1">
            <a:off x="5715000" y="1717877"/>
            <a:ext cx="1678782" cy="152645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1" idx="2"/>
            <a:endCxn id="23" idx="0"/>
          </p:cNvCxnSpPr>
          <p:nvPr/>
        </p:nvCxnSpPr>
        <p:spPr>
          <a:xfrm rot="5400000">
            <a:off x="4280894" y="2804279"/>
            <a:ext cx="51077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4" idx="0"/>
          </p:cNvCxnSpPr>
          <p:nvPr/>
        </p:nvCxnSpPr>
        <p:spPr>
          <a:xfrm rot="5400000">
            <a:off x="4145068" y="3820214"/>
            <a:ext cx="78242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endCxn id="24" idx="1"/>
          </p:cNvCxnSpPr>
          <p:nvPr/>
        </p:nvCxnSpPr>
        <p:spPr>
          <a:xfrm rot="16200000" flipH="1">
            <a:off x="875934" y="2052966"/>
            <a:ext cx="2605794" cy="235746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endCxn id="24" idx="3"/>
          </p:cNvCxnSpPr>
          <p:nvPr/>
        </p:nvCxnSpPr>
        <p:spPr>
          <a:xfrm rot="5400000">
            <a:off x="5269364" y="2160124"/>
            <a:ext cx="2820107" cy="192883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715000" y="1500172"/>
            <a:ext cx="571512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214688" y="5429271"/>
            <a:ext cx="2714625" cy="928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EURIPOS USERS</a:t>
            </a:r>
            <a:endParaRPr lang="el-GR" sz="20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24" idx="2"/>
          </p:cNvCxnSpPr>
          <p:nvPr/>
        </p:nvCxnSpPr>
        <p:spPr>
          <a:xfrm rot="16200000" flipH="1">
            <a:off x="4198650" y="5195392"/>
            <a:ext cx="710982" cy="3571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857480" y="1500174"/>
            <a:ext cx="571512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2844" y="1357298"/>
            <a:ext cx="9001156" cy="51623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Major tasks:</a:t>
            </a:r>
          </a:p>
          <a:p>
            <a:r>
              <a:rPr lang="en-US" sz="2400" dirty="0" smtClean="0"/>
              <a:t>Integration of ionospheric sounders to the DIAS network from the Mediterranean region, the middle latitudes and the high latitudes</a:t>
            </a:r>
          </a:p>
          <a:p>
            <a:r>
              <a:rPr lang="en-US" sz="2400" dirty="0" smtClean="0"/>
              <a:t>Drastic improvement of ionospheric mapping technique</a:t>
            </a:r>
          </a:p>
          <a:p>
            <a:r>
              <a:rPr lang="en-US" sz="2400" dirty="0" smtClean="0"/>
              <a:t>Implementation of new solar wind driven </a:t>
            </a:r>
            <a:r>
              <a:rPr lang="en-US" sz="2400" dirty="0" smtClean="0"/>
              <a:t>models </a:t>
            </a:r>
            <a:r>
              <a:rPr lang="en-US" sz="2400" dirty="0" smtClean="0"/>
              <a:t>to issue forecasts and alerts for ionospheric disturbances</a:t>
            </a:r>
          </a:p>
          <a:p>
            <a:r>
              <a:rPr lang="en-US" sz="2400" dirty="0" smtClean="0"/>
              <a:t>Development of a </a:t>
            </a:r>
            <a:r>
              <a:rPr lang="en-US" sz="2400" dirty="0" err="1" smtClean="0"/>
              <a:t>digisonde</a:t>
            </a:r>
            <a:r>
              <a:rPr lang="en-US" sz="2400" dirty="0" smtClean="0"/>
              <a:t> built-in tool for the electron density reconstruction up to the transition height</a:t>
            </a:r>
          </a:p>
          <a:p>
            <a:r>
              <a:rPr lang="en-US" sz="2400" dirty="0" err="1" smtClean="0"/>
              <a:t>Plasmaspheric</a:t>
            </a:r>
            <a:r>
              <a:rPr lang="en-US" sz="2400" dirty="0" smtClean="0"/>
              <a:t> specification through data ingestion techniques using DIAS, SWACI, CHAMP, IMAGE and ISIS data.</a:t>
            </a:r>
          </a:p>
          <a:p>
            <a:endParaRPr lang="el-GR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EURIPOS research investments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 smtClean="0"/>
              <a:t>A note from Henry </a:t>
            </a:r>
            <a:r>
              <a:rPr lang="en-US" sz="2800" dirty="0" err="1" smtClean="0"/>
              <a:t>Rishbeth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INAG </a:t>
            </a:r>
            <a:r>
              <a:rPr lang="en-US" sz="1800" dirty="0" smtClean="0"/>
              <a:t>Bulletin </a:t>
            </a:r>
            <a:r>
              <a:rPr lang="en-US" sz="1800" dirty="0" smtClean="0"/>
              <a:t>2008</a:t>
            </a:r>
          </a:p>
          <a:p>
            <a:pPr>
              <a:buNone/>
            </a:pPr>
            <a:r>
              <a:rPr lang="en-US" sz="2800" b="1" dirty="0" smtClean="0"/>
              <a:t>	</a:t>
            </a:r>
          </a:p>
          <a:p>
            <a:pPr>
              <a:buNone/>
            </a:pPr>
            <a:r>
              <a:rPr lang="en-US" sz="2800" b="1" dirty="0" smtClean="0"/>
              <a:t>Re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Ionosondes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r>
              <a:rPr lang="en-US" sz="2800" dirty="0" smtClean="0"/>
              <a:t>	I </a:t>
            </a:r>
            <a:r>
              <a:rPr lang="en-US" sz="2800" dirty="0" smtClean="0"/>
              <a:t>have no new </a:t>
            </a:r>
            <a:r>
              <a:rPr lang="en-US" sz="2800" i="1" dirty="0" smtClean="0"/>
              <a:t>great thoughts </a:t>
            </a:r>
            <a:r>
              <a:rPr lang="en-US" sz="2800" dirty="0" smtClean="0"/>
              <a:t>but I still use </a:t>
            </a:r>
            <a:r>
              <a:rPr lang="en-US" sz="2800" dirty="0" err="1" smtClean="0"/>
              <a:t>ionosonde</a:t>
            </a:r>
            <a:r>
              <a:rPr lang="en-US" sz="2800" dirty="0" smtClean="0"/>
              <a:t> data in my current work. So I again stress that </a:t>
            </a:r>
            <a:r>
              <a:rPr lang="en-US" sz="2800" dirty="0" smtClean="0"/>
              <a:t>a basic </a:t>
            </a:r>
            <a:r>
              <a:rPr lang="en-US" sz="2800" dirty="0" smtClean="0"/>
              <a:t>network remains vital for monitoring the solar-terrestrial environment. Times have changed</a:t>
            </a:r>
            <a:r>
              <a:rPr lang="en-US" sz="2800" dirty="0" smtClean="0"/>
              <a:t>, especially </a:t>
            </a:r>
            <a:r>
              <a:rPr lang="en-US" sz="2800" dirty="0" smtClean="0"/>
              <a:t>with the advent of continuous global total electron content (TEC) data, but TEC does not </a:t>
            </a:r>
            <a:r>
              <a:rPr lang="en-US" sz="2800" dirty="0" smtClean="0"/>
              <a:t>give the </a:t>
            </a:r>
            <a:r>
              <a:rPr lang="en-US" sz="2800" dirty="0" smtClean="0"/>
              <a:t>detail that </a:t>
            </a:r>
            <a:r>
              <a:rPr lang="en-US" sz="2800" dirty="0" err="1" smtClean="0"/>
              <a:t>ionosondes</a:t>
            </a:r>
            <a:r>
              <a:rPr lang="en-US" sz="2800" dirty="0" smtClean="0"/>
              <a:t> do - especially the very important critical frequencies / peak electron densities.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 err="1" smtClean="0"/>
              <a:t>ionosondes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514</TotalTime>
  <Words>640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Concourse</vt:lpstr>
      <vt:lpstr>The EURIPOS Project: European Research Network of Ionospheric and Plasmaspheric Observation Systems</vt:lpstr>
      <vt:lpstr>The idea</vt:lpstr>
      <vt:lpstr>EURIPOS Group</vt:lpstr>
      <vt:lpstr>EURIPOS observational facilities</vt:lpstr>
      <vt:lpstr>EURIPOS background</vt:lpstr>
      <vt:lpstr>EURIPOS foreground</vt:lpstr>
      <vt:lpstr>Slide 7</vt:lpstr>
      <vt:lpstr>EURIPOS research investments</vt:lpstr>
      <vt:lpstr>Why ionosondes? </vt:lpstr>
      <vt:lpstr>DIAS ionograms: the top product</vt:lpstr>
      <vt:lpstr>Existing DIAS network</vt:lpstr>
      <vt:lpstr>A proposal for the expanded EURIPOS network</vt:lpstr>
      <vt:lpstr>The problem of ionospheric prediction</vt:lpstr>
      <vt:lpstr>Slide 14</vt:lpstr>
      <vt:lpstr>Slide 15</vt:lpstr>
      <vt:lpstr>Slide 16</vt:lpstr>
      <vt:lpstr>Plasmaspheric specification</vt:lpstr>
      <vt:lpstr>Slide 18</vt:lpstr>
      <vt:lpstr>Topside Sounder Model (TSM)</vt:lpstr>
      <vt:lpstr>Slide 20</vt:lpstr>
      <vt:lpstr>Slide 21</vt:lpstr>
      <vt:lpstr>Slide 22</vt:lpstr>
      <vt:lpstr>Slide 23</vt:lpstr>
      <vt:lpstr>Validation with RPI plasmagrams</vt:lpstr>
      <vt:lpstr>ARTIST 5: Profile Error Boundaries</vt:lpstr>
      <vt:lpstr>foF2 Error Bars</vt:lpstr>
      <vt:lpstr>Slide 27</vt:lpstr>
      <vt:lpstr>EURIPOS forum</vt:lpstr>
      <vt:lpstr>EURIPOS session in EGU 2009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EURIPOS</dc:title>
  <dc:creator>Anna Belehaki</dc:creator>
  <cp:lastModifiedBy>Anna Belehaki</cp:lastModifiedBy>
  <cp:revision>56</cp:revision>
  <dcterms:created xsi:type="dcterms:W3CDTF">2008-11-13T16:52:17Z</dcterms:created>
  <dcterms:modified xsi:type="dcterms:W3CDTF">2008-11-20T08:11:14Z</dcterms:modified>
</cp:coreProperties>
</file>